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85" r:id="rId3"/>
    <p:sldId id="300" r:id="rId4"/>
    <p:sldId id="293" r:id="rId5"/>
    <p:sldId id="295" r:id="rId6"/>
    <p:sldId id="292" r:id="rId7"/>
    <p:sldId id="290" r:id="rId8"/>
    <p:sldId id="291" r:id="rId9"/>
    <p:sldId id="294" r:id="rId10"/>
    <p:sldId id="282" r:id="rId11"/>
    <p:sldId id="381" r:id="rId12"/>
    <p:sldId id="382" r:id="rId13"/>
    <p:sldId id="388" r:id="rId14"/>
    <p:sldId id="383" r:id="rId15"/>
    <p:sldId id="386" r:id="rId16"/>
    <p:sldId id="384" r:id="rId17"/>
    <p:sldId id="309" r:id="rId18"/>
    <p:sldId id="390" r:id="rId1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06" autoAdjust="0"/>
    <p:restoredTop sz="94637" autoAdjust="0"/>
  </p:normalViewPr>
  <p:slideViewPr>
    <p:cSldViewPr snapToGrid="0">
      <p:cViewPr varScale="1">
        <p:scale>
          <a:sx n="63" d="100"/>
          <a:sy n="63" d="100"/>
        </p:scale>
        <p:origin x="8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3D1F4-1170-426A-8BF1-126B5403591B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C509D-68C9-43A1-A5E1-26C73F1AC2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23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3D1F4-1170-426A-8BF1-126B5403591B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C509D-68C9-43A1-A5E1-26C73F1AC2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244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3D1F4-1170-426A-8BF1-126B5403591B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C509D-68C9-43A1-A5E1-26C73F1AC2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4897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3D1F4-1170-426A-8BF1-126B5403591B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C509D-68C9-43A1-A5E1-26C73F1AC2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2911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3D1F4-1170-426A-8BF1-126B5403591B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C509D-68C9-43A1-A5E1-26C73F1AC2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2091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3D1F4-1170-426A-8BF1-126B5403591B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C509D-68C9-43A1-A5E1-26C73F1AC2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9462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3D1F4-1170-426A-8BF1-126B5403591B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C509D-68C9-43A1-A5E1-26C73F1AC2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976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3D1F4-1170-426A-8BF1-126B5403591B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C509D-68C9-43A1-A5E1-26C73F1AC2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9674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3D1F4-1170-426A-8BF1-126B5403591B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C509D-68C9-43A1-A5E1-26C73F1AC2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2829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3D1F4-1170-426A-8BF1-126B5403591B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C509D-68C9-43A1-A5E1-26C73F1AC2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762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3D1F4-1170-426A-8BF1-126B5403591B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C509D-68C9-43A1-A5E1-26C73F1AC2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8909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3D1F4-1170-426A-8BF1-126B5403591B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C509D-68C9-43A1-A5E1-26C73F1AC2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788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mailto:ce.ems@ac-besan&#231;on.fr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besancon7.circo25.ac-besancon.fr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education.gouv.fr/l-evaluation-des-acquis-des-eleves-en-cp-des-reperes-pour-la-reussite-5318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361602" y="1508003"/>
            <a:ext cx="8511654" cy="401244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5400" b="1" dirty="0">
                <a:solidFill>
                  <a:srgbClr val="0070C0"/>
                </a:solidFill>
              </a:rPr>
              <a:t>Réunion des Directrices et </a:t>
            </a:r>
            <a:br>
              <a:rPr lang="fr-FR" sz="5400" b="1" dirty="0">
                <a:solidFill>
                  <a:srgbClr val="0070C0"/>
                </a:solidFill>
              </a:rPr>
            </a:br>
            <a:r>
              <a:rPr lang="fr-FR" sz="5400" b="1" dirty="0">
                <a:solidFill>
                  <a:srgbClr val="0070C0"/>
                </a:solidFill>
              </a:rPr>
              <a:t>des Directeurs - B7 </a:t>
            </a:r>
            <a:br>
              <a:rPr lang="fr-FR" sz="5400" b="1" dirty="0">
                <a:solidFill>
                  <a:srgbClr val="0070C0"/>
                </a:solidFill>
              </a:rPr>
            </a:br>
            <a:r>
              <a:rPr lang="fr-FR" sz="5400" b="1" dirty="0">
                <a:solidFill>
                  <a:srgbClr val="0070C0"/>
                </a:solidFill>
              </a:rPr>
              <a:t>Juillet 2026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47" y="166160"/>
            <a:ext cx="1833865" cy="145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467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40459A-9A90-40F6-9268-50599474C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65125"/>
            <a:ext cx="93726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fr-FR" b="1" dirty="0">
                <a:latin typeface="+mn-lt"/>
              </a:rPr>
            </a:br>
            <a:br>
              <a:rPr lang="fr-FR" b="1" dirty="0">
                <a:solidFill>
                  <a:srgbClr val="FF0000"/>
                </a:solidFill>
                <a:latin typeface="+mn-lt"/>
              </a:rPr>
            </a:br>
            <a:endParaRPr lang="fr-FR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2057C36-0EA8-A642-A112-602D2699EB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dirty="0"/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fr-FR" dirty="0"/>
          </a:p>
          <a:p>
            <a:pPr algn="just">
              <a:buFont typeface="Wingdings" panose="05000000000000000000" pitchFamily="2" charset="2"/>
              <a:buChar char="Ø"/>
            </a:pPr>
            <a:endParaRPr lang="fr-FR" dirty="0"/>
          </a:p>
          <a:p>
            <a:pPr algn="just">
              <a:buFont typeface="Wingdings" panose="05000000000000000000" pitchFamily="2" charset="2"/>
              <a:buChar char="Ø"/>
            </a:pP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47" y="166160"/>
            <a:ext cx="1833865" cy="145792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C0BD2E4-7BB0-F971-4966-E5DD681AD0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24" y="1525530"/>
            <a:ext cx="11708152" cy="495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00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5">
            <a:extLst>
              <a:ext uri="{FF2B5EF4-FFF2-40B4-BE49-F238E27FC236}">
                <a16:creationId xmlns:a16="http://schemas.microsoft.com/office/drawing/2014/main" id="{C9BEA2EF-0CEB-CBDB-056B-3FB9A00E01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279" y="0"/>
            <a:ext cx="11011469" cy="325136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Image 9">
            <a:extLst>
              <a:ext uri="{FF2B5EF4-FFF2-40B4-BE49-F238E27FC236}">
                <a16:creationId xmlns:a16="http://schemas.microsoft.com/office/drawing/2014/main" id="{FB96E04C-83EF-91B8-984B-28267CB59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140" y="3251368"/>
            <a:ext cx="10814608" cy="3410126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9869E82-7309-F1BA-DB43-A9BE80D8B4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28" b="18781"/>
          <a:stretch/>
        </p:blipFill>
        <p:spPr>
          <a:xfrm>
            <a:off x="974456" y="1"/>
            <a:ext cx="10446287" cy="351536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C3BAD84-DC00-1594-DFB4-3DAFA998BA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2"/>
          <a:stretch/>
        </p:blipFill>
        <p:spPr>
          <a:xfrm>
            <a:off x="852536" y="3108961"/>
            <a:ext cx="11100370" cy="3822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3972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FD3B0-D1B9-2779-73F2-3FB7F28C3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2105" y="204300"/>
            <a:ext cx="7117080" cy="894715"/>
          </a:xfrm>
        </p:spPr>
        <p:txBody>
          <a:bodyPr/>
          <a:lstStyle/>
          <a:p>
            <a:r>
              <a:rPr lang="fr-FR" dirty="0"/>
              <a:t>EMS: </a:t>
            </a:r>
            <a:r>
              <a:rPr lang="fr-FR" dirty="0">
                <a:hlinkClick r:id="rId2"/>
              </a:rPr>
              <a:t>ce.ems@ac-besancon.fr</a:t>
            </a:r>
            <a:endParaRPr lang="fr-FR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B55D26F7-19FE-7CDC-A801-51FF77916E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10703"/>
          <a:stretch/>
        </p:blipFill>
        <p:spPr>
          <a:xfrm>
            <a:off x="2194561" y="1007575"/>
            <a:ext cx="9248304" cy="448410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41317F8-8E2F-12D0-12AC-6C80E1D0C2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47" y="166160"/>
            <a:ext cx="1833865" cy="145792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C8CADB6-CBFF-D313-E2F9-D5BC9758E4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4" b="12952"/>
          <a:stretch/>
        </p:blipFill>
        <p:spPr>
          <a:xfrm>
            <a:off x="2376724" y="5510896"/>
            <a:ext cx="8832461" cy="1142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014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5B827A8F-D539-ED8E-84E6-13EAFC811A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720" y="75410"/>
            <a:ext cx="9513937" cy="678259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467E2F0-D352-7A19-BE68-D2D1532FA6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47" y="166160"/>
            <a:ext cx="1833865" cy="145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1275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FE181C2-7764-97D1-4C36-8D7A6A7D62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041" y="70270"/>
            <a:ext cx="9855630" cy="678773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1A572E8-BDEC-9DD1-E0F5-C3E5DCC6B7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47" y="166160"/>
            <a:ext cx="1833865" cy="145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2457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226947" y="2446431"/>
            <a:ext cx="6763133" cy="1597249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0070C0"/>
                </a:solidFill>
                <a:latin typeface="+mn-lt"/>
              </a:rPr>
              <a:t>Dispositif d’accompagnement des personnels de l’Education nationale.</a:t>
            </a:r>
          </a:p>
        </p:txBody>
      </p:sp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AD252F1F-A2DD-91EB-9ABC-046795D711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66215"/>
          </a:xfrm>
        </p:spPr>
        <p:txBody>
          <a:bodyPr/>
          <a:lstStyle/>
          <a:p>
            <a:endParaRPr lang="fr-FR" b="1" dirty="0">
              <a:solidFill>
                <a:srgbClr val="0070C0"/>
              </a:solidFill>
            </a:endParaRPr>
          </a:p>
          <a:p>
            <a:endParaRPr lang="fr-FR" b="1" dirty="0">
              <a:solidFill>
                <a:srgbClr val="0070C0"/>
              </a:solidFill>
            </a:endParaRPr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47" y="166160"/>
            <a:ext cx="1833865" cy="145792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275C6BF-4C5E-5FE4-B1F0-AE5319D146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972" y="81573"/>
            <a:ext cx="4793081" cy="6694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060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2279576" y="409896"/>
            <a:ext cx="9206014" cy="970450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fr-FR" dirty="0"/>
            </a:br>
            <a:r>
              <a:rPr lang="fr-F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Site de circonscription</a:t>
            </a:r>
            <a:b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hlinkClick r:id="rId2"/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31368" y="2447933"/>
            <a:ext cx="5226093" cy="330351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 bwMode="auto">
          <a:xfrm>
            <a:off x="6168008" y="2852935"/>
            <a:ext cx="531758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Tx/>
              <a:buChar char="-"/>
              <a:defRPr/>
            </a:pPr>
            <a:r>
              <a:rPr lang="fr-FR" sz="2800" dirty="0"/>
              <a:t>Tutoriels</a:t>
            </a:r>
            <a:endParaRPr sz="2800" dirty="0"/>
          </a:p>
          <a:p>
            <a:pPr marL="285750" indent="-285750" algn="ctr">
              <a:buFontTx/>
              <a:buChar char="-"/>
              <a:defRPr/>
            </a:pPr>
            <a:endParaRPr lang="fr-FR" sz="2800" dirty="0"/>
          </a:p>
          <a:p>
            <a:pPr marL="285750" indent="-285750" algn="ctr">
              <a:buFontTx/>
              <a:buChar char="-"/>
              <a:defRPr/>
            </a:pPr>
            <a:r>
              <a:rPr lang="fr-FR" sz="2800" dirty="0"/>
              <a:t>Emprunt de matériel</a:t>
            </a:r>
            <a:endParaRPr sz="2800" dirty="0"/>
          </a:p>
          <a:p>
            <a:pPr algn="ctr">
              <a:defRPr/>
            </a:pPr>
            <a:endParaRPr lang="fr-FR" sz="2800" dirty="0"/>
          </a:p>
          <a:p>
            <a:pPr marL="285750" indent="-285750" algn="ctr">
              <a:buFontTx/>
              <a:buChar char="-"/>
              <a:defRPr/>
            </a:pPr>
            <a:r>
              <a:rPr lang="fr-FR" sz="2800" dirty="0"/>
              <a:t>Formulaires</a:t>
            </a:r>
            <a:endParaRPr sz="2800" dirty="0"/>
          </a:p>
          <a:p>
            <a:pPr marL="285750" indent="-285750" algn="ctr">
              <a:buFontTx/>
              <a:buChar char="-"/>
              <a:defRPr/>
            </a:pPr>
            <a:endParaRPr lang="fr-FR" dirty="0"/>
          </a:p>
          <a:p>
            <a:pPr marL="285750" indent="-285750" algn="ctr">
              <a:buFontTx/>
              <a:buChar char="-"/>
              <a:defRPr/>
            </a:pPr>
            <a:r>
              <a:rPr lang="fr-FR" dirty="0"/>
              <a:t>…</a:t>
            </a:r>
            <a:endParaRPr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96FEC92-0D64-9731-EE31-176351EF8C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47" y="166160"/>
            <a:ext cx="1833865" cy="1457923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62DE664-EEE1-9D53-7283-3D3D3C449415}"/>
              </a:ext>
            </a:extLst>
          </p:cNvPr>
          <p:cNvSpPr txBox="1"/>
          <p:nvPr/>
        </p:nvSpPr>
        <p:spPr>
          <a:xfrm>
            <a:off x="1055440" y="1693572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https://besancon7.circo25.ac-besancon.fr</a:t>
            </a:r>
            <a:br>
              <a:rPr lang="fr-FR" b="1" dirty="0"/>
            </a:br>
            <a:endParaRPr lang="fr-F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361602" y="1508003"/>
            <a:ext cx="8511654" cy="401244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5400" b="1" dirty="0">
                <a:solidFill>
                  <a:srgbClr val="0070C0"/>
                </a:solidFill>
              </a:rPr>
              <a:t>Très bel été à toutes et à tous !</a:t>
            </a:r>
            <a:br>
              <a:rPr lang="fr-FR" sz="5400" b="1" dirty="0">
                <a:solidFill>
                  <a:srgbClr val="0070C0"/>
                </a:solidFill>
              </a:rPr>
            </a:br>
            <a:endParaRPr lang="fr-FR" sz="5400" b="1" dirty="0">
              <a:solidFill>
                <a:srgbClr val="0070C0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47" y="166160"/>
            <a:ext cx="1833865" cy="145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155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2418080" y="365125"/>
            <a:ext cx="8935720" cy="1325563"/>
          </a:xfrm>
        </p:spPr>
        <p:txBody>
          <a:bodyPr/>
          <a:lstStyle/>
          <a:p>
            <a:r>
              <a:rPr lang="fr-FR" b="1" dirty="0">
                <a:solidFill>
                  <a:srgbClr val="0070C0"/>
                </a:solidFill>
                <a:latin typeface="+mn-lt"/>
              </a:rPr>
              <a:t>2025/2026 .. Être IEN sur B7 </a:t>
            </a:r>
          </a:p>
        </p:txBody>
      </p:sp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AD252F1F-A2DD-91EB-9ABC-046795D711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Une année complexe .. </a:t>
            </a:r>
          </a:p>
          <a:p>
            <a:r>
              <a:rPr lang="fr-FR" dirty="0"/>
              <a:t>EDT IEN  : Enquête administrative (6 mois ) .. et la coordination du CRPE (5 semaines).</a:t>
            </a:r>
          </a:p>
          <a:p>
            <a:r>
              <a:rPr lang="fr-FR" dirty="0"/>
              <a:t>La lettre anonyme d’un collectif ‘’Enseignantes’’. </a:t>
            </a:r>
          </a:p>
          <a:p>
            <a:r>
              <a:rPr lang="fr-FR" dirty="0"/>
              <a:t>Communication par courriel : </a:t>
            </a:r>
          </a:p>
          <a:p>
            <a:pPr marL="0" indent="0">
              <a:buNone/>
            </a:pPr>
            <a:r>
              <a:rPr lang="fr-FR" dirty="0">
                <a:solidFill>
                  <a:srgbClr val="0070C0"/>
                </a:solidFill>
              </a:rPr>
              <a:t>Objet du message doit être précis</a:t>
            </a:r>
            <a:r>
              <a:rPr lang="fr-FR" dirty="0"/>
              <a:t>.  Merci d’indiquer le nom de l’Ecole et de mettre la circo en copie des message sauf courriel personnel.</a:t>
            </a:r>
          </a:p>
          <a:p>
            <a:pPr marL="0" indent="0">
              <a:buNone/>
            </a:pPr>
            <a:r>
              <a:rPr lang="fr-FR" b="1" dirty="0">
                <a:solidFill>
                  <a:srgbClr val="0070C0"/>
                </a:solidFill>
              </a:rPr>
              <a:t>Un courriel doit tenir sur une carte postal</a:t>
            </a:r>
            <a:r>
              <a:rPr lang="fr-FR" dirty="0"/>
              <a:t>.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47" y="166160"/>
            <a:ext cx="1833865" cy="145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666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2FAA5238-5057-422F-B8B0-3197B9D028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458462"/>
            <a:ext cx="6858957" cy="221010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E7EFD87-B87C-394E-1C85-4D9F80F297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360" y="2685338"/>
            <a:ext cx="4648439" cy="3956253"/>
          </a:xfrm>
          <a:prstGeom prst="rect">
            <a:avLst/>
          </a:prstGeom>
        </p:spPr>
      </p:pic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12E9AB08-E3EC-B637-75DD-0DC49E1E77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96" y="2506662"/>
            <a:ext cx="5030892" cy="435133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EA172F2-9207-EEE9-BF49-3E34BA7401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2412" y="105925"/>
            <a:ext cx="3420172" cy="2322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969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2418080" y="365125"/>
            <a:ext cx="8935720" cy="1325563"/>
          </a:xfrm>
        </p:spPr>
        <p:txBody>
          <a:bodyPr/>
          <a:lstStyle/>
          <a:p>
            <a:r>
              <a:rPr lang="fr-FR" b="1" dirty="0">
                <a:solidFill>
                  <a:srgbClr val="0070C0"/>
                </a:solidFill>
                <a:latin typeface="+mn-lt"/>
              </a:rPr>
              <a:t>Rentrée 2026 – Carte scolaire</a:t>
            </a:r>
          </a:p>
        </p:txBody>
      </p:sp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AD252F1F-A2DD-91EB-9ABC-046795D711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47" y="166160"/>
            <a:ext cx="1833865" cy="145792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97E4F07-1930-4245-8BFF-EFFFCE58AD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35" y="1624083"/>
            <a:ext cx="5639090" cy="504215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510EFEC-6F40-E99A-4C7A-B62A0851048F}"/>
              </a:ext>
            </a:extLst>
          </p:cNvPr>
          <p:cNvSpPr txBox="1"/>
          <p:nvPr/>
        </p:nvSpPr>
        <p:spPr>
          <a:xfrm>
            <a:off x="6885940" y="2587333"/>
            <a:ext cx="401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Effectif public R25</a:t>
            </a:r>
          </a:p>
          <a:p>
            <a:r>
              <a:rPr lang="fr-F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2273+ 1364+ 64= 3701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3C7C193-CF8F-D024-CD59-DD80F3DB3711}"/>
              </a:ext>
            </a:extLst>
          </p:cNvPr>
          <p:cNvSpPr txBox="1"/>
          <p:nvPr/>
        </p:nvSpPr>
        <p:spPr>
          <a:xfrm>
            <a:off x="7018020" y="3821996"/>
            <a:ext cx="401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Effectif public R26: 3650 (?)</a:t>
            </a:r>
          </a:p>
          <a:p>
            <a:endParaRPr lang="fr-F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23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2418080" y="365125"/>
            <a:ext cx="8935720" cy="1325563"/>
          </a:xfrm>
        </p:spPr>
        <p:txBody>
          <a:bodyPr/>
          <a:lstStyle/>
          <a:p>
            <a:r>
              <a:rPr lang="fr-FR" b="1" dirty="0">
                <a:solidFill>
                  <a:srgbClr val="0070C0"/>
                </a:solidFill>
                <a:latin typeface="+mn-lt"/>
              </a:rPr>
              <a:t>Rentrée 2026</a:t>
            </a:r>
          </a:p>
        </p:txBody>
      </p:sp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AD252F1F-A2DD-91EB-9ABC-046795D711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51095"/>
          </a:xfrm>
        </p:spPr>
        <p:txBody>
          <a:bodyPr>
            <a:normAutofit/>
          </a:bodyPr>
          <a:lstStyle/>
          <a:p>
            <a:r>
              <a:rPr lang="fr-FR" dirty="0"/>
              <a:t>Prérentrée </a:t>
            </a:r>
            <a:r>
              <a:rPr lang="fr-FR" b="1" dirty="0">
                <a:solidFill>
                  <a:srgbClr val="0070C0"/>
                </a:solidFill>
              </a:rPr>
              <a:t>le lundi 31 août</a:t>
            </a:r>
            <a:r>
              <a:rPr lang="fr-FR" dirty="0"/>
              <a:t>: Bienvenue aux nouvelles Directrices !</a:t>
            </a:r>
          </a:p>
          <a:p>
            <a:r>
              <a:rPr lang="fr-FR" dirty="0"/>
              <a:t>Rentrée des élèves : </a:t>
            </a:r>
            <a:r>
              <a:rPr lang="fr-FR" b="1" dirty="0">
                <a:solidFill>
                  <a:srgbClr val="0070C0"/>
                </a:solidFill>
              </a:rPr>
              <a:t>mardi</a:t>
            </a:r>
            <a:r>
              <a:rPr lang="fr-FR" dirty="0"/>
              <a:t> </a:t>
            </a:r>
            <a:r>
              <a:rPr lang="fr-FR" b="1" dirty="0">
                <a:solidFill>
                  <a:srgbClr val="0070C0"/>
                </a:solidFill>
              </a:rPr>
              <a:t>1</a:t>
            </a:r>
            <a:r>
              <a:rPr lang="fr-FR" b="1" baseline="30000" dirty="0">
                <a:solidFill>
                  <a:srgbClr val="0070C0"/>
                </a:solidFill>
              </a:rPr>
              <a:t>er</a:t>
            </a:r>
            <a:r>
              <a:rPr lang="fr-FR" b="1" dirty="0">
                <a:solidFill>
                  <a:srgbClr val="0070C0"/>
                </a:solidFill>
              </a:rPr>
              <a:t> septembre </a:t>
            </a:r>
            <a:r>
              <a:rPr lang="fr-FR" dirty="0"/>
              <a:t>(possibilité d’une rentrée échelonnée).</a:t>
            </a:r>
          </a:p>
          <a:p>
            <a:r>
              <a:rPr lang="fr-FR" dirty="0"/>
              <a:t>Journée de solidarité : deux demi-journées à prendre avant les vacances d’automne OU une deuxième journée de pré-rentrée. </a:t>
            </a:r>
          </a:p>
          <a:p>
            <a:r>
              <a:rPr lang="fr-FR" dirty="0"/>
              <a:t>Journée des autorités académiques : </a:t>
            </a:r>
            <a:r>
              <a:rPr lang="fr-FR" b="1" dirty="0">
                <a:solidFill>
                  <a:srgbClr val="0070C0"/>
                </a:solidFill>
              </a:rPr>
              <a:t>mercredi 4 novembre sur l’IA </a:t>
            </a:r>
            <a:r>
              <a:rPr lang="fr-FR" dirty="0"/>
              <a:t>(</a:t>
            </a:r>
            <a:r>
              <a:rPr lang="fr-FR" dirty="0" err="1"/>
              <a:t>Micropolis</a:t>
            </a:r>
            <a:r>
              <a:rPr lang="fr-FR" dirty="0"/>
              <a:t>) </a:t>
            </a:r>
          </a:p>
          <a:p>
            <a:r>
              <a:rPr lang="fr-FR" dirty="0"/>
              <a:t>Réunion des Directeurs de rentrée : Visio (?)</a:t>
            </a:r>
          </a:p>
          <a:p>
            <a:r>
              <a:rPr lang="fr-FR" dirty="0"/>
              <a:t>DIR : Temps de formation en fonction de la quotité d’enseignement.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47" y="166160"/>
            <a:ext cx="1833865" cy="145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829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2418080" y="365125"/>
            <a:ext cx="8935720" cy="1325563"/>
          </a:xfrm>
        </p:spPr>
        <p:txBody>
          <a:bodyPr/>
          <a:lstStyle/>
          <a:p>
            <a:r>
              <a:rPr lang="fr-FR" b="1" dirty="0">
                <a:solidFill>
                  <a:srgbClr val="0070C0"/>
                </a:solidFill>
                <a:latin typeface="+mn-lt"/>
              </a:rPr>
              <a:t>Rentrée 2026</a:t>
            </a:r>
          </a:p>
        </p:txBody>
      </p:sp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AD252F1F-A2DD-91EB-9ABC-046795D711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4084"/>
            <a:ext cx="11099800" cy="5233916"/>
          </a:xfrm>
        </p:spPr>
        <p:txBody>
          <a:bodyPr>
            <a:normAutofit/>
          </a:bodyPr>
          <a:lstStyle/>
          <a:p>
            <a:r>
              <a:rPr lang="fr-FR" dirty="0"/>
              <a:t>Circulaire de Rentrée / Référentiel des DIR / </a:t>
            </a:r>
          </a:p>
          <a:p>
            <a:r>
              <a:rPr lang="fr-FR" dirty="0"/>
              <a:t>Evaluations Repères : </a:t>
            </a:r>
            <a:r>
              <a:rPr lang="fr-FR" b="1" dirty="0">
                <a:solidFill>
                  <a:srgbClr val="0070C0"/>
                </a:solidFill>
              </a:rPr>
              <a:t>du 7 au 18 septembre et du 11 au 22 janvier (CP)</a:t>
            </a:r>
            <a:endParaRPr lang="fr-FR" dirty="0"/>
          </a:p>
          <a:p>
            <a:pPr marL="0" indent="0">
              <a:buNone/>
            </a:pPr>
            <a:r>
              <a:rPr lang="fr-FR" dirty="0">
                <a:hlinkClick r:id="rId2"/>
              </a:rPr>
              <a:t>L'évaluation des acquis des élèves en CP : des repères pour la réussite | Ministère de l'Education nationale</a:t>
            </a:r>
            <a:endParaRPr lang="fr-FR" dirty="0"/>
          </a:p>
          <a:p>
            <a:r>
              <a:rPr lang="fr-FR" dirty="0"/>
              <a:t>Formations Acte 2 « Plans Français et Mathématiques » pour le secteur Clairs Soleils.</a:t>
            </a:r>
          </a:p>
          <a:p>
            <a:r>
              <a:rPr lang="fr-FR" dirty="0"/>
              <a:t>‘’Evaluations d’Ecoles’’ pour les secteurs V. Hugo et Stendhal ( 18h de concertation pour l’auto-Evaluation)</a:t>
            </a:r>
          </a:p>
          <a:p>
            <a:pPr marL="0" indent="0">
              <a:buNone/>
            </a:pPr>
            <a:r>
              <a:rPr lang="fr-FR" dirty="0"/>
              <a:t>PAS: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secteur Collège Victor Hugo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secteur Stendhal et Clairs soleils. </a:t>
            </a:r>
          </a:p>
          <a:p>
            <a:pPr>
              <a:buFont typeface="Wingdings" panose="05000000000000000000" pitchFamily="2" charset="2"/>
              <a:buChar char="Ø"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47" y="166160"/>
            <a:ext cx="1833865" cy="145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430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EC840776-0A29-D3AD-BCE8-5814076073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40" y="450017"/>
            <a:ext cx="10570900" cy="6407983"/>
          </a:xfr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79AD544-6754-E1C1-7A82-EB7927D90A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47" y="166160"/>
            <a:ext cx="1833865" cy="145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435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CFA7577-C7DE-C102-FE06-AFDD2E3831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30" y="71120"/>
            <a:ext cx="10035048" cy="649224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F6C0F2D-731E-F68A-6733-BFD4925175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47" y="166160"/>
            <a:ext cx="1833865" cy="145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917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2418080" y="365125"/>
            <a:ext cx="8935720" cy="1325563"/>
          </a:xfrm>
        </p:spPr>
        <p:txBody>
          <a:bodyPr/>
          <a:lstStyle/>
          <a:p>
            <a:r>
              <a:rPr lang="fr-FR" b="1" dirty="0">
                <a:solidFill>
                  <a:srgbClr val="0070C0"/>
                </a:solidFill>
                <a:latin typeface="+mn-lt"/>
              </a:rPr>
              <a:t>Formations /Concertations/Instances</a:t>
            </a:r>
          </a:p>
        </p:txBody>
      </p:sp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AD252F1F-A2DD-91EB-9ABC-046795D711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66215"/>
          </a:xfrm>
        </p:spPr>
        <p:txBody>
          <a:bodyPr>
            <a:normAutofit lnSpcReduction="10000"/>
          </a:bodyPr>
          <a:lstStyle/>
          <a:p>
            <a:r>
              <a:rPr lang="fr-FR" dirty="0"/>
              <a:t>Formation des DIR des écoles Elémentaires : </a:t>
            </a:r>
            <a:r>
              <a:rPr lang="fr-FR" b="1" dirty="0">
                <a:solidFill>
                  <a:srgbClr val="0070C0"/>
                </a:solidFill>
              </a:rPr>
              <a:t>le 11/09/2026</a:t>
            </a:r>
          </a:p>
          <a:p>
            <a:r>
              <a:rPr lang="fr-FR" dirty="0"/>
              <a:t>Formation C1 ‘’Mathématiques’’ secteur Clairs Soleils :</a:t>
            </a:r>
          </a:p>
          <a:p>
            <a:pPr marL="0" indent="0">
              <a:buNone/>
            </a:pPr>
            <a:r>
              <a:rPr lang="fr-FR" b="1" dirty="0">
                <a:solidFill>
                  <a:srgbClr val="0070C0"/>
                </a:solidFill>
              </a:rPr>
              <a:t>les 08/09/2026 et 18/09/2026</a:t>
            </a:r>
          </a:p>
          <a:p>
            <a:r>
              <a:rPr lang="fr-FR" dirty="0"/>
              <a:t>Formation FIL EM et EE T. Bernard </a:t>
            </a:r>
            <a:r>
              <a:rPr lang="fr-FR" dirty="0">
                <a:solidFill>
                  <a:srgbClr val="0070C0"/>
                </a:solidFill>
              </a:rPr>
              <a:t>: </a:t>
            </a:r>
            <a:r>
              <a:rPr lang="fr-FR" dirty="0"/>
              <a:t>Climat scolaire</a:t>
            </a:r>
            <a:r>
              <a:rPr lang="fr-FR" dirty="0">
                <a:solidFill>
                  <a:srgbClr val="0070C0"/>
                </a:solidFill>
              </a:rPr>
              <a:t> </a:t>
            </a:r>
            <a:r>
              <a:rPr lang="fr-FR" b="1" dirty="0">
                <a:solidFill>
                  <a:srgbClr val="0070C0"/>
                </a:solidFill>
              </a:rPr>
              <a:t>le 02/10/2026 </a:t>
            </a:r>
          </a:p>
          <a:p>
            <a:r>
              <a:rPr lang="fr-FR" dirty="0"/>
              <a:t>CEC Stendhal </a:t>
            </a:r>
            <a:r>
              <a:rPr lang="fr-FR" b="1" dirty="0">
                <a:solidFill>
                  <a:srgbClr val="0070C0"/>
                </a:solidFill>
              </a:rPr>
              <a:t>: 28/09/26</a:t>
            </a:r>
          </a:p>
          <a:p>
            <a:r>
              <a:rPr lang="fr-FR" dirty="0"/>
              <a:t>CEC Victor Hugo :</a:t>
            </a:r>
            <a:r>
              <a:rPr lang="fr-FR" b="1" dirty="0">
                <a:solidFill>
                  <a:srgbClr val="0070C0"/>
                </a:solidFill>
              </a:rPr>
              <a:t>03/11/26</a:t>
            </a:r>
          </a:p>
          <a:p>
            <a:r>
              <a:rPr lang="fr-FR" dirty="0"/>
              <a:t>CEC Clairs Soleils</a:t>
            </a:r>
            <a:r>
              <a:rPr lang="fr-FR" b="1" dirty="0"/>
              <a:t>: </a:t>
            </a:r>
            <a:r>
              <a:rPr lang="fr-FR" b="1" dirty="0">
                <a:solidFill>
                  <a:srgbClr val="0070C0"/>
                </a:solidFill>
              </a:rPr>
              <a:t>3 Mercredis de 2 heures ( Maths/ Français/ Histoire/Géo) </a:t>
            </a:r>
          </a:p>
          <a:p>
            <a:r>
              <a:rPr lang="fr-FR" dirty="0"/>
              <a:t>CSASD</a:t>
            </a:r>
            <a:r>
              <a:rPr lang="fr-FR" b="1" dirty="0">
                <a:solidFill>
                  <a:srgbClr val="0070C0"/>
                </a:solidFill>
              </a:rPr>
              <a:t>: Mercredi 2 septembre.</a:t>
            </a:r>
          </a:p>
          <a:p>
            <a:r>
              <a:rPr lang="fr-FR" b="1" dirty="0">
                <a:solidFill>
                  <a:srgbClr val="0070C0"/>
                </a:solidFill>
              </a:rPr>
              <a:t>DIR: Temps de formations référés au temps d’enseignement.</a:t>
            </a:r>
          </a:p>
          <a:p>
            <a:endParaRPr lang="fr-FR" b="1" dirty="0">
              <a:solidFill>
                <a:srgbClr val="0070C0"/>
              </a:solidFill>
            </a:endParaRPr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47" y="166160"/>
            <a:ext cx="1833865" cy="145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57109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3570</TotalTime>
  <Words>412</Words>
  <Application>Microsoft Office PowerPoint</Application>
  <PresentationFormat>Grand écran</PresentationFormat>
  <Paragraphs>72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Thème Office</vt:lpstr>
      <vt:lpstr>Réunion des Directrices et  des Directeurs - B7  Juillet 2026</vt:lpstr>
      <vt:lpstr>2025/2026 .. Être IEN sur B7 </vt:lpstr>
      <vt:lpstr>Présentation PowerPoint</vt:lpstr>
      <vt:lpstr>Rentrée 2026 – Carte scolaire</vt:lpstr>
      <vt:lpstr>Rentrée 2026</vt:lpstr>
      <vt:lpstr>Rentrée 2026</vt:lpstr>
      <vt:lpstr>Présentation PowerPoint</vt:lpstr>
      <vt:lpstr>Présentation PowerPoint</vt:lpstr>
      <vt:lpstr>Formations /Concertations/Instances</vt:lpstr>
      <vt:lpstr>  </vt:lpstr>
      <vt:lpstr>Présentation PowerPoint</vt:lpstr>
      <vt:lpstr>Présentation PowerPoint</vt:lpstr>
      <vt:lpstr>EMS: ce.ems@ac-besancon.fr</vt:lpstr>
      <vt:lpstr>Présentation PowerPoint</vt:lpstr>
      <vt:lpstr>Présentation PowerPoint</vt:lpstr>
      <vt:lpstr>Dispositif d’accompagnement des personnels de l’Education nationale.</vt:lpstr>
      <vt:lpstr> Site de circonscription </vt:lpstr>
      <vt:lpstr>Très bel été à toutes et à tous 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Concours de Recrutement de Professeurs des Ecoles CRPE 2022</dc:title>
  <dc:creator>superu</dc:creator>
  <cp:lastModifiedBy>fvieille1</cp:lastModifiedBy>
  <cp:revision>154</cp:revision>
  <dcterms:created xsi:type="dcterms:W3CDTF">2021-10-26T12:33:50Z</dcterms:created>
  <dcterms:modified xsi:type="dcterms:W3CDTF">2026-07-07T07:37:06Z</dcterms:modified>
</cp:coreProperties>
</file>